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2"/>
  </p:notesMasterIdLst>
  <p:sldIdLst>
    <p:sldId id="257" r:id="rId3"/>
    <p:sldId id="688" r:id="rId4"/>
    <p:sldId id="744" r:id="rId5"/>
    <p:sldId id="743" r:id="rId6"/>
    <p:sldId id="745" r:id="rId7"/>
    <p:sldId id="746" r:id="rId8"/>
    <p:sldId id="735" r:id="rId9"/>
    <p:sldId id="689" r:id="rId10"/>
    <p:sldId id="414" r:id="rId1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AF7"/>
    <a:srgbClr val="00A3D6"/>
    <a:srgbClr val="376092"/>
    <a:srgbClr val="006AA9"/>
    <a:srgbClr val="2A62A6"/>
    <a:srgbClr val="C610B0"/>
    <a:srgbClr val="467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538" autoAdjust="0"/>
  </p:normalViewPr>
  <p:slideViewPr>
    <p:cSldViewPr snapToGrid="0">
      <p:cViewPr varScale="1">
        <p:scale>
          <a:sx n="97" d="100"/>
          <a:sy n="97" d="100"/>
        </p:scale>
        <p:origin x="10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889AA57B-AADC-4583-B050-58D91CBCE81A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9A6E403B-8605-40A7-82A8-D446D2C2A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97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2600" y="731838"/>
            <a:ext cx="6511925" cy="3662362"/>
          </a:xfrm>
          <a:ln/>
        </p:spPr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83662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27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6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257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532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731838"/>
            <a:ext cx="6511925" cy="3662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i="0" dirty="0"/>
          </a:p>
        </p:txBody>
      </p:sp>
    </p:spTree>
    <p:extLst>
      <p:ext uri="{BB962C8B-B14F-4D97-AF65-F5344CB8AC3E}">
        <p14:creationId xmlns:p14="http://schemas.microsoft.com/office/powerpoint/2010/main" val="27858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85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6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21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1" y="130597"/>
            <a:ext cx="9308817" cy="7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8" name="Slide Number Placeholder 33"/>
          <p:cNvSpPr>
            <a:spLocks noGrp="1"/>
          </p:cNvSpPr>
          <p:nvPr>
            <p:ph type="sldNum" sz="quarter" idx="4"/>
          </p:nvPr>
        </p:nvSpPr>
        <p:spPr>
          <a:xfrm>
            <a:off x="9393553" y="644133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1600" y="1017693"/>
            <a:ext cx="9160720" cy="4326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1" y="130597"/>
            <a:ext cx="9308817" cy="7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8" name="Slide Number Placeholder 33"/>
          <p:cNvSpPr>
            <a:spLocks noGrp="1"/>
          </p:cNvSpPr>
          <p:nvPr>
            <p:ph type="sldNum" sz="quarter" idx="4"/>
          </p:nvPr>
        </p:nvSpPr>
        <p:spPr>
          <a:xfrm>
            <a:off x="9393553" y="644133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1600" y="1017693"/>
            <a:ext cx="9160720" cy="4326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708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1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72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6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7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5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3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8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6000"/>
              </a:schemeClr>
            </a:gs>
            <a:gs pos="44000">
              <a:schemeClr val="bg1">
                <a:lumMod val="100000"/>
              </a:schemeClr>
            </a:gs>
            <a:gs pos="100000">
              <a:schemeClr val="bg1">
                <a:lumMod val="10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4462"/>
            <a:ext cx="12192000" cy="936597"/>
          </a:xfrm>
          <a:prstGeom prst="rect">
            <a:avLst/>
          </a:prstGeom>
          <a:gradFill>
            <a:gsLst>
              <a:gs pos="0">
                <a:srgbClr val="0064A0">
                  <a:lumMod val="98000"/>
                  <a:lumOff val="2000"/>
                </a:srgbClr>
              </a:gs>
              <a:gs pos="100000">
                <a:srgbClr val="0064A0">
                  <a:lumMod val="99000"/>
                </a:srgbClr>
              </a:gs>
              <a:gs pos="46000">
                <a:srgbClr val="0064A0">
                  <a:lumMod val="96000"/>
                  <a:lumOff val="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07" tIns="38253" rIns="76507" bIns="38253" anchor="ctr"/>
          <a:lstStyle/>
          <a:p>
            <a:pPr>
              <a:defRPr/>
            </a:pP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1" y="130597"/>
            <a:ext cx="8798560" cy="7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8977" y="1011417"/>
            <a:ext cx="10329888" cy="56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4" name="Slide Number Placeholder 33"/>
          <p:cNvSpPr>
            <a:spLocks noGrp="1"/>
          </p:cNvSpPr>
          <p:nvPr userDrawn="1">
            <p:ph type="sldNum" sz="quarter" idx="4"/>
          </p:nvPr>
        </p:nvSpPr>
        <p:spPr>
          <a:xfrm>
            <a:off x="11415324" y="6441331"/>
            <a:ext cx="72142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10633958" y="649910"/>
            <a:ext cx="1624412" cy="26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45716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33" b="1" i="0" spc="35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Arial Narrow" charset="0"/>
              </a:rPr>
              <a:t>NASDAQ:GWRS</a:t>
            </a:r>
            <a:r>
              <a:rPr lang="en-US" sz="733" b="1" i="0" spc="35" baseline="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Arial Narrow" charset="0"/>
              </a:rPr>
              <a:t>   </a:t>
            </a:r>
            <a:r>
              <a:rPr lang="en-US" sz="733" b="1" i="0" spc="35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Arial Narrow" charset="0"/>
              </a:rPr>
              <a:t>TSX:GWR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56" y="85325"/>
            <a:ext cx="2122505" cy="75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8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1087041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  <a:lvl2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2pPr>
      <a:lvl3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3pPr>
      <a:lvl4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4pPr>
      <a:lvl5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5pPr>
      <a:lvl6pPr marL="321425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6pPr>
      <a:lvl7pPr marL="642849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7pPr>
      <a:lvl8pPr marL="964276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8pPr>
      <a:lvl9pPr marL="1285700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80990" indent="-380990" algn="l" defTabSz="1087041" rtl="0" eaLnBrk="0" fontAlgn="base" hangingPunct="0">
        <a:spcBef>
          <a:spcPct val="20000"/>
        </a:spcBef>
        <a:spcAft>
          <a:spcPct val="0"/>
        </a:spcAft>
        <a:buClr>
          <a:srgbClr val="006FB1"/>
        </a:buClr>
        <a:buSzPct val="108000"/>
        <a:buFontTx/>
        <a:buBlip>
          <a:blip r:embed="rId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29153" indent="-220128" algn="l" defTabSz="1087041" rtl="0" eaLnBrk="0" fontAlgn="base" hangingPunct="0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SzPct val="97000"/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359359" indent="-271203" algn="l" defTabSz="108704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3996" indent="-271203" algn="l" defTabSz="108704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2447517" indent="-271203" algn="l" defTabSz="108704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2992165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197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227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256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03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059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090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612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015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418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8211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224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AD771B6-87BE-4B35-A460-E9B7AAA034BF}"/>
              </a:ext>
            </a:extLst>
          </p:cNvPr>
          <p:cNvSpPr txBox="1"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9FDFE"/>
              </a:clrFrom>
              <a:clrTo>
                <a:srgbClr val="F9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r="17418"/>
          <a:stretch/>
        </p:blipFill>
        <p:spPr>
          <a:xfrm>
            <a:off x="-1" y="-1454237"/>
            <a:ext cx="12192001" cy="83153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2889603"/>
            <a:ext cx="12192000" cy="2069395"/>
          </a:xfrm>
          <a:prstGeom prst="rect">
            <a:avLst/>
          </a:prstGeom>
          <a:gradFill>
            <a:gsLst>
              <a:gs pos="0">
                <a:srgbClr val="0064A0">
                  <a:lumMod val="98000"/>
                  <a:lumOff val="2000"/>
                </a:srgbClr>
              </a:gs>
              <a:gs pos="100000">
                <a:srgbClr val="0064A0">
                  <a:lumMod val="99000"/>
                </a:srgbClr>
              </a:gs>
              <a:gs pos="46000">
                <a:srgbClr val="0064A0">
                  <a:lumMod val="96000"/>
                  <a:lumOff val="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07" tIns="38253" rIns="76507" bIns="38253" anchor="ctr"/>
          <a:lstStyle/>
          <a:p>
            <a:pPr>
              <a:defRPr/>
            </a:pP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067430"/>
            <a:ext cx="12192000" cy="79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63">
              <a:lnSpc>
                <a:spcPct val="150000"/>
              </a:lnSpc>
              <a:defRPr/>
            </a:pPr>
            <a:r>
              <a:rPr lang="en-US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                                            </a:t>
            </a:r>
            <a:r>
              <a:rPr lang="en-US" sz="1400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 Jon Corwin, Vice President and General Manager 								</a:t>
            </a:r>
          </a:p>
          <a:p>
            <a:pPr defTabSz="457163">
              <a:lnSpc>
                <a:spcPct val="150000"/>
              </a:lnSpc>
              <a:defRPr/>
            </a:pPr>
            <a:r>
              <a:rPr lang="en-US" sz="1400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						Beth Huerta, Client Services Manager 										December 2, 2022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244046" y="3688262"/>
            <a:ext cx="5947954" cy="472079"/>
          </a:xfrm>
          <a:noFill/>
          <a:effectLst/>
        </p:spPr>
        <p:txBody>
          <a:bodyPr anchor="ctr">
            <a:normAutofit fontScale="90000"/>
          </a:bodyPr>
          <a:lstStyle/>
          <a:p>
            <a:pPr algn="ctr"/>
            <a:r>
              <a:rPr lang="en-US" sz="2667" b="1" i="1" dirty="0">
                <a:solidFill>
                  <a:schemeClr val="bg1"/>
                </a:solidFill>
              </a:rPr>
              <a:t>Global Water – </a:t>
            </a:r>
            <a:r>
              <a:rPr lang="en-US" sz="2667" b="1" i="1" dirty="0" err="1">
                <a:solidFill>
                  <a:schemeClr val="bg1"/>
                </a:solidFill>
              </a:rPr>
              <a:t>Tortolita</a:t>
            </a:r>
            <a:r>
              <a:rPr lang="en-US" sz="2667" b="1" i="1" dirty="0">
                <a:solidFill>
                  <a:schemeClr val="bg1"/>
                </a:solidFill>
              </a:rPr>
              <a:t> Water Company, Inc. Update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26" y="3076231"/>
            <a:ext cx="4755533" cy="16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30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1" y="130597"/>
            <a:ext cx="9288980" cy="715492"/>
          </a:xfrm>
        </p:spPr>
        <p:txBody>
          <a:bodyPr/>
          <a:lstStyle/>
          <a:p>
            <a:r>
              <a:rPr lang="en-US" sz="3200" dirty="0"/>
              <a:t>Agenda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77" y="1113549"/>
            <a:ext cx="11915747" cy="5613007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Global Water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System Improvements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Customer Portal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Rate Case Update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Customer Assistance Program Review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5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1" y="130597"/>
            <a:ext cx="9288980" cy="715492"/>
          </a:xfrm>
        </p:spPr>
        <p:txBody>
          <a:bodyPr/>
          <a:lstStyle/>
          <a:p>
            <a:r>
              <a:rPr lang="en-US" sz="3200" dirty="0"/>
              <a:t>About Global Water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77" y="1113549"/>
            <a:ext cx="11915747" cy="5613007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Founded in 2003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Only Operate in Arizona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Employ Approximately 100 Arizonans – Engineers, Certified Operators, Compliance and Safety Professionals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Provide Water, Wastewater and Recycled Water Service to Over 56,000 Connections 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Conservation Focus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Total Water Management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Saved over 10 billion gallons of water since 2004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Customer tools for conservation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spcBef>
                <a:spcPts val="1600"/>
              </a:spcBef>
            </a:pPr>
            <a:endParaRPr lang="en-US" dirty="0"/>
          </a:p>
          <a:p>
            <a:pPr lvl="1">
              <a:spcBef>
                <a:spcPts val="1600"/>
              </a:spcBef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657C7AD-8EE3-E1F7-4DC9-E2B5EFF83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22" y="3658241"/>
            <a:ext cx="4306529" cy="2871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513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1" y="130597"/>
            <a:ext cx="9288980" cy="715492"/>
          </a:xfrm>
        </p:spPr>
        <p:txBody>
          <a:bodyPr/>
          <a:lstStyle/>
          <a:p>
            <a:r>
              <a:rPr lang="en-US" sz="3200" dirty="0"/>
              <a:t>System Improvements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77" y="1113549"/>
            <a:ext cx="11915747" cy="5613007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Registration of </a:t>
            </a:r>
            <a:r>
              <a:rPr lang="en-US" dirty="0"/>
              <a:t>System as Public Water System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Previously no environmental regulatory oversight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System now has regulator oversight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Proactive Well Rehabilitation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Prevent potential prolonged outage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Replaced Booster Pumps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Replaced Air Compressor</a:t>
            </a:r>
          </a:p>
          <a:p>
            <a:pPr lvl="1">
              <a:spcBef>
                <a:spcPts val="1600"/>
              </a:spcBef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8" name="B0A9A2DF82C436449370D3A910A6F9BD@gwresources.onmicrosoft.com" descr="28731.jpeg">
            <a:extLst>
              <a:ext uri="{FF2B5EF4-FFF2-40B4-BE49-F238E27FC236}">
                <a16:creationId xmlns:a16="http://schemas.microsoft.com/office/drawing/2014/main" id="{97797635-4F6C-F02B-1284-63240D669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1" y="3907917"/>
            <a:ext cx="3898645" cy="292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4E7B5C60ADDF5C488FB53F671B966EEB@gwresources.onmicrosoft.com" descr="28729.jpeg">
            <a:extLst>
              <a:ext uri="{FF2B5EF4-FFF2-40B4-BE49-F238E27FC236}">
                <a16:creationId xmlns:a16="http://schemas.microsoft.com/office/drawing/2014/main" id="{BA7DEDB8-801E-BE74-FF03-6F19B8F6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1" y="963939"/>
            <a:ext cx="3899086" cy="29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ADEQ Arizona Department of Environmental Quality">
            <a:extLst>
              <a:ext uri="{FF2B5EF4-FFF2-40B4-BE49-F238E27FC236}">
                <a16:creationId xmlns:a16="http://schemas.microsoft.com/office/drawing/2014/main" id="{70D792D9-27B8-8971-FCF9-E16EF8C5A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94" y="5566885"/>
            <a:ext cx="2076450" cy="8001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5" name="Picture 8" descr="Pima County Government Logo">
            <a:extLst>
              <a:ext uri="{FF2B5EF4-FFF2-40B4-BE49-F238E27FC236}">
                <a16:creationId xmlns:a16="http://schemas.microsoft.com/office/drawing/2014/main" id="{D445096E-85BA-DEA4-99F7-F6F4C2F8B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602" y="5566885"/>
            <a:ext cx="32766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041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1" y="130597"/>
            <a:ext cx="9288980" cy="715492"/>
          </a:xfrm>
        </p:spPr>
        <p:txBody>
          <a:bodyPr/>
          <a:lstStyle/>
          <a:p>
            <a:r>
              <a:rPr lang="en-US" sz="3200" dirty="0"/>
              <a:t>System Improvements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77" y="1113549"/>
            <a:ext cx="11915747" cy="5613007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Added Remote Monitoring Capability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Increased system safety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Enhanced service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Added Water Disinfection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Launched Customer Portal</a:t>
            </a:r>
          </a:p>
          <a:p>
            <a:pPr marL="309025" lvl="1" indent="0">
              <a:spcBef>
                <a:spcPts val="1600"/>
              </a:spcBef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0C6942-6338-2713-9C60-3039DB042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950" y="1032592"/>
            <a:ext cx="5132437" cy="26852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EA57E6-6CE6-3C0C-063C-03717E3E3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948" y="3822828"/>
            <a:ext cx="5132437" cy="28017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0181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ABB9-7836-7098-7195-B1BE64A92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Portal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1EABD1-AF3C-7B52-AF06-0D5A5A006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B7552300-8E29-39E3-789C-13B94E1C8F5B}"/>
              </a:ext>
            </a:extLst>
          </p:cNvPr>
          <p:cNvSpPr txBox="1">
            <a:spLocks/>
          </p:cNvSpPr>
          <p:nvPr/>
        </p:nvSpPr>
        <p:spPr bwMode="auto">
          <a:xfrm>
            <a:off x="118977" y="1113549"/>
            <a:ext cx="10215648" cy="56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t" anchorCtr="0" compatLnSpc="1">
            <a:prstTxWarp prst="textNoShape">
              <a:avLst/>
            </a:prstTxWarp>
          </a:bodyPr>
          <a:lstStyle>
            <a:lvl1pPr marL="380990" indent="-380990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FB1"/>
              </a:buClr>
              <a:buSzPct val="108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9153" indent="-220128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97000"/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9359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3996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7517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165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19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022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4256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Track Monthly Consumption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Set-up Usage Alerts &amp; Billing Preferences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Easy Payment Methods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Tools to Troubleshoot High Consumption 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E33912-A6AC-46A1-1ED3-23E57185A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3705436"/>
            <a:ext cx="5024591" cy="2918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D38A57-A6C9-FFBC-7581-3E4A7938E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898" y="1296640"/>
            <a:ext cx="5380457" cy="532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5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ABB9-7836-7098-7195-B1BE64A92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Case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1EABD1-AF3C-7B52-AF06-0D5A5A006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B7552300-8E29-39E3-789C-13B94E1C8F5B}"/>
              </a:ext>
            </a:extLst>
          </p:cNvPr>
          <p:cNvSpPr txBox="1">
            <a:spLocks/>
          </p:cNvSpPr>
          <p:nvPr/>
        </p:nvSpPr>
        <p:spPr bwMode="auto">
          <a:xfrm>
            <a:off x="118977" y="1113549"/>
            <a:ext cx="10215648" cy="56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t" anchorCtr="0" compatLnSpc="1">
            <a:prstTxWarp prst="textNoShape">
              <a:avLst/>
            </a:prstTxWarp>
          </a:bodyPr>
          <a:lstStyle>
            <a:lvl1pPr marL="380990" indent="-380990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FB1"/>
              </a:buClr>
              <a:buSzPct val="108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9153" indent="-220128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97000"/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9359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3996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7517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165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19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022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4256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Potential for Rate Case Filing in Mid-2023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In-depth review by Arizona Corporation Commission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No rate change until late 2023 or early 2024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Reason for a Rate Case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Inflation - Labor, Materials, Chemicals, Fuel, Power have all increased significantly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Last rate case was in 2004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Recover costs of system improvements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Process/Timing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Rate case timeclock is 270 days meaning, once we file, rates will not be implemented for 270 days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Commit to Come Back and Provide Updates</a:t>
            </a:r>
          </a:p>
          <a:p>
            <a:pPr marL="0" indent="0">
              <a:spcBef>
                <a:spcPts val="16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766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BF81-2C6E-4742-8554-5709E762B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Assistance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58F1F9-1FEB-45F3-9908-432A279FB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C8469-9AF3-4855-9F91-8DB627853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00" y="1017693"/>
            <a:ext cx="4737100" cy="524023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Customer Assistance Program</a:t>
            </a:r>
          </a:p>
          <a:p>
            <a:pPr lvl="1"/>
            <a:r>
              <a:rPr lang="en-US" dirty="0"/>
              <a:t>Up to $350 in annual assistance</a:t>
            </a:r>
          </a:p>
          <a:p>
            <a:pPr marL="309025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Eligibility</a:t>
            </a:r>
          </a:p>
          <a:p>
            <a:pPr lvl="1"/>
            <a:r>
              <a:rPr lang="en-US" dirty="0"/>
              <a:t>Low Income </a:t>
            </a:r>
          </a:p>
          <a:p>
            <a:pPr lvl="1"/>
            <a:r>
              <a:rPr lang="en-US" dirty="0"/>
              <a:t>Deployed Service Members</a:t>
            </a:r>
          </a:p>
          <a:p>
            <a:pPr lvl="1"/>
            <a:r>
              <a:rPr lang="en-US" dirty="0"/>
              <a:t>Disabled Veterans</a:t>
            </a:r>
          </a:p>
          <a:p>
            <a:pPr lvl="1"/>
            <a:r>
              <a:rPr lang="en-US" dirty="0"/>
              <a:t>Furloughed Workers</a:t>
            </a:r>
          </a:p>
          <a:p>
            <a:pPr lvl="1"/>
            <a:r>
              <a:rPr lang="en-US" dirty="0"/>
              <a:t>Medical Hardship</a:t>
            </a:r>
          </a:p>
          <a:p>
            <a:pPr lvl="1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$82,000 in Assistance in 2021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B2FD0-03FF-4972-86D6-E977DFE45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50" y="2157197"/>
            <a:ext cx="6632258" cy="3143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9531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8AED4-042F-41D4-A231-131005EF60BE}"/>
              </a:ext>
            </a:extLst>
          </p:cNvPr>
          <p:cNvSpPr/>
          <p:nvPr/>
        </p:nvSpPr>
        <p:spPr>
          <a:xfrm>
            <a:off x="218839" y="210364"/>
            <a:ext cx="6202058" cy="54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704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</a:p>
        </p:txBody>
      </p:sp>
      <p:pic>
        <p:nvPicPr>
          <p:cNvPr id="4" name="Picture 3" descr="A chain on the water&#10;&#10;Description automatically generated">
            <a:extLst>
              <a:ext uri="{FF2B5EF4-FFF2-40B4-BE49-F238E27FC236}">
                <a16:creationId xmlns:a16="http://schemas.microsoft.com/office/drawing/2014/main" id="{A712C243-0638-4B34-8949-6D457A9BB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04" y="1155560"/>
            <a:ext cx="3850914" cy="2567276"/>
          </a:xfrm>
          <a:prstGeom prst="rect">
            <a:avLst/>
          </a:prstGeom>
        </p:spPr>
      </p:pic>
      <p:pic>
        <p:nvPicPr>
          <p:cNvPr id="8" name="Picture 7" descr="A person on a microscope&#10;&#10;Description automatically generated">
            <a:extLst>
              <a:ext uri="{FF2B5EF4-FFF2-40B4-BE49-F238E27FC236}">
                <a16:creationId xmlns:a16="http://schemas.microsoft.com/office/drawing/2014/main" id="{11BC64CA-667E-4512-91DF-2D05E4561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528" y="1115368"/>
            <a:ext cx="3912157" cy="2607468"/>
          </a:xfrm>
          <a:prstGeom prst="rect">
            <a:avLst/>
          </a:prstGeom>
        </p:spPr>
      </p:pic>
      <p:pic>
        <p:nvPicPr>
          <p:cNvPr id="10" name="Picture 9" descr="A group of people riding on the back of a truck&#10;&#10;Description automatically generated">
            <a:extLst>
              <a:ext uri="{FF2B5EF4-FFF2-40B4-BE49-F238E27FC236}">
                <a16:creationId xmlns:a16="http://schemas.microsoft.com/office/drawing/2014/main" id="{BCB8FD82-98C9-4F6E-A184-82EAA2B74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263" y="1115368"/>
            <a:ext cx="3912158" cy="2607468"/>
          </a:xfrm>
          <a:prstGeom prst="rect">
            <a:avLst/>
          </a:prstGeom>
        </p:spPr>
      </p:pic>
      <p:pic>
        <p:nvPicPr>
          <p:cNvPr id="12" name="Picture 1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83AECCE-C57F-427C-A5A7-744FCB604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528" y="3854476"/>
            <a:ext cx="3912157" cy="2607468"/>
          </a:xfrm>
          <a:prstGeom prst="rect">
            <a:avLst/>
          </a:prstGeom>
        </p:spPr>
      </p:pic>
      <p:pic>
        <p:nvPicPr>
          <p:cNvPr id="14" name="Picture 13" descr="A picture containing outdoor, car, building, road&#10;&#10;Description automatically generated">
            <a:extLst>
              <a:ext uri="{FF2B5EF4-FFF2-40B4-BE49-F238E27FC236}">
                <a16:creationId xmlns:a16="http://schemas.microsoft.com/office/drawing/2014/main" id="{788DD771-FABB-4E56-A633-B3EEA78F9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9262" y="3854476"/>
            <a:ext cx="3912157" cy="2607468"/>
          </a:xfrm>
          <a:prstGeom prst="rect">
            <a:avLst/>
          </a:prstGeom>
        </p:spPr>
      </p:pic>
      <p:pic>
        <p:nvPicPr>
          <p:cNvPr id="16" name="Picture 15" descr="A picture containing ground, tree, outdoor, man&#10;&#10;Description automatically generated">
            <a:extLst>
              <a:ext uri="{FF2B5EF4-FFF2-40B4-BE49-F238E27FC236}">
                <a16:creationId xmlns:a16="http://schemas.microsoft.com/office/drawing/2014/main" id="{61EB8B93-E40B-4C3E-A464-7F0731F648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60" y="3854476"/>
            <a:ext cx="3912157" cy="26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96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19218</TotalTime>
  <Words>314</Words>
  <Application>Microsoft Office PowerPoint</Application>
  <PresentationFormat>Widescreen</PresentationFormat>
  <Paragraphs>70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Cover Page</vt:lpstr>
      <vt:lpstr>Global Water – Tortolita Water Company, Inc. Update </vt:lpstr>
      <vt:lpstr>Agenda</vt:lpstr>
      <vt:lpstr>About Global Water </vt:lpstr>
      <vt:lpstr>System Improvements</vt:lpstr>
      <vt:lpstr>System Improvements</vt:lpstr>
      <vt:lpstr>Customer Portal</vt:lpstr>
      <vt:lpstr>Rate Case </vt:lpstr>
      <vt:lpstr>Customer Assistance Program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Pure-Play Regulated Water &amp; Wastewater Utility Company</dc:title>
  <dc:creator>Ron Fleming</dc:creator>
  <cp:lastModifiedBy>Jon Corwin</cp:lastModifiedBy>
  <cp:revision>55</cp:revision>
  <cp:lastPrinted>2022-05-10T23:46:31Z</cp:lastPrinted>
  <dcterms:created xsi:type="dcterms:W3CDTF">2017-05-19T20:43:21Z</dcterms:created>
  <dcterms:modified xsi:type="dcterms:W3CDTF">2022-12-01T15:36:18Z</dcterms:modified>
</cp:coreProperties>
</file>